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</p:sldMasterIdLst>
  <p:notesMasterIdLst>
    <p:notesMasterId r:id="rId17"/>
  </p:notesMasterIdLst>
  <p:handoutMasterIdLst>
    <p:handoutMasterId r:id="rId18"/>
  </p:handoutMasterIdLst>
  <p:sldIdLst>
    <p:sldId id="279" r:id="rId3"/>
    <p:sldId id="258" r:id="rId4"/>
    <p:sldId id="260" r:id="rId5"/>
    <p:sldId id="261" r:id="rId6"/>
    <p:sldId id="266" r:id="rId7"/>
    <p:sldId id="267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64" r:id="rId1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52122"/>
    <a:srgbClr val="FED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7" d="100"/>
          <a:sy n="87" d="100"/>
        </p:scale>
        <p:origin x="-664" y="-1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7B25C5-7578-4BB0-A64B-460C56928A1E}" type="datetimeFigureOut">
              <a:rPr lang="uk-UA" smtClean="0"/>
              <a:t>03.11.2021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DC2322-6972-4806-AD68-58165845C5B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985680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B37E6-F4DB-425D-BB9A-CBDF886A1455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AE4CA4-DB7E-4551-9527-514F51E38E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075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ru-RU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174D1D4-4C65-437C-ABF0-7C5CECB9CE01}" type="slidenum">
              <a:rPr>
                <a:solidFill>
                  <a:prstClr val="black"/>
                </a:solidFill>
              </a:rPr>
              <a:pPr>
                <a:defRPr/>
              </a:pPr>
              <a:t>1</a:t>
            </a:fld>
            <a:endParaRPr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" y="0"/>
            <a:ext cx="91389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038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>
                <a:solidFill>
                  <a:srgbClr val="E9E5DC"/>
                </a:solidFill>
              </a:rPr>
              <a:t>6/30/2006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E9E5DC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A6870-6133-428B-871A-3D88D54B6DA3}" type="slidenum">
              <a:rPr>
                <a:solidFill>
                  <a:srgbClr val="E9E5DC"/>
                </a:solidFill>
              </a:rPr>
              <a:pPr>
                <a:defRPr/>
              </a:pPr>
              <a:t>‹#›</a:t>
            </a:fld>
            <a:endParaRPr>
              <a:solidFill>
                <a:srgbClr val="E9E5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041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514600"/>
            <a:ext cx="7772400" cy="1480544"/>
          </a:xfrm>
        </p:spPr>
        <p:txBody>
          <a:bodyPr anchor="b">
            <a:scene3d>
              <a:camera prst="orthographicFront">
                <a:rot lat="0" lon="0" rev="0"/>
              </a:camera>
              <a:lightRig rig="contrasting" dir="t">
                <a:rot lat="0" lon="0" rev="7500000"/>
              </a:lightRig>
            </a:scene3d>
            <a:sp3d contourW="6350" prstMaterial="metal">
              <a:bevelT w="13081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l" eaLnBrk="1" latinLnBrk="0" hangingPunct="1">
              <a:buNone/>
              <a:defRPr kumimoji="0" lang="ru-RU" sz="4000" b="1" cap="all">
                <a:ln/>
                <a:solidFill>
                  <a:schemeClr val="tx1"/>
                </a:solidFill>
                <a:effectLst>
                  <a:reflection blurRad="12700" stA="50000" endPos="50000" dir="5400000" sy="-100000" rotWithShape="0"/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4000500"/>
            <a:ext cx="7772400" cy="789384"/>
          </a:xfrm>
        </p:spPr>
        <p:txBody>
          <a:bodyPr/>
          <a:lstStyle>
            <a:lvl1pPr marL="374904" eaLnBrk="1" latinLnBrk="0" hangingPunct="1">
              <a:buNone/>
              <a:defRPr kumimoji="0" lang="ru-RU" sz="2000">
                <a:solidFill>
                  <a:schemeClr val="tx2"/>
                </a:solidFill>
              </a:defRPr>
            </a:lvl1pPr>
            <a:lvl2pPr eaLnBrk="1" latinLnBrk="0" hangingPunct="1">
              <a:buNone/>
              <a:defRPr kumimoji="0" lang="ru-RU" sz="1800">
                <a:solidFill>
                  <a:schemeClr val="tx1">
                    <a:tint val="75000"/>
                  </a:schemeClr>
                </a:solidFill>
              </a:defRPr>
            </a:lvl2pPr>
            <a:lvl3pPr eaLnBrk="1" latinLnBrk="0" hangingPunct="1">
              <a:buNone/>
              <a:defRPr kumimoji="0" lang="ru-RU" sz="1600">
                <a:solidFill>
                  <a:schemeClr val="tx1">
                    <a:tint val="75000"/>
                  </a:schemeClr>
                </a:solidFill>
              </a:defRPr>
            </a:lvl3pPr>
            <a:lvl4pPr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4pPr>
            <a:lvl5pPr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>
                <a:solidFill>
                  <a:srgbClr val="E9E5DC"/>
                </a:solidFill>
              </a:rPr>
              <a:t>6/30/2006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>
              <a:solidFill>
                <a:srgbClr val="E9E5D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174D455-E026-4CBF-AA23-FA34AD961A39}" type="slidenum">
              <a:rPr>
                <a:solidFill>
                  <a:srgbClr val="E9E5DC"/>
                </a:solidFill>
              </a:rPr>
              <a:pPr>
                <a:defRPr/>
              </a:pPr>
              <a:t>‹#›</a:t>
            </a:fld>
            <a:endParaRPr>
              <a:solidFill>
                <a:srgbClr val="E9E5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9148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/>
          <p:nvPr/>
        </p:nvCxnSpPr>
        <p:spPr>
          <a:xfrm rot="5400000">
            <a:off x="2871789" y="2899966"/>
            <a:ext cx="3400425" cy="3175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163"/>
            <a:ext cx="8229600" cy="971550"/>
          </a:xfrm>
        </p:spPr>
        <p:txBody>
          <a:bodyPr anchor="ctr"/>
          <a:lstStyle>
            <a:extLst/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200151"/>
            <a:ext cx="4038600" cy="3394472"/>
          </a:xfrm>
        </p:spPr>
        <p:txBody>
          <a:bodyPr/>
          <a:lstStyle>
            <a:lvl1pPr marL="0" indent="0" eaLnBrk="1" latinLnBrk="0" hangingPunct="1">
              <a:buFontTx/>
              <a:buNone/>
              <a:defRPr kumimoji="0" lang="ru-RU" sz="2000"/>
            </a:lvl1pPr>
            <a:lvl2pPr eaLnBrk="1" latinLnBrk="0" hangingPunct="1">
              <a:defRPr kumimoji="0" lang="ru-RU" sz="2400"/>
            </a:lvl2pPr>
            <a:lvl3pPr eaLnBrk="1" latinLnBrk="0" hangingPunct="1">
              <a:defRPr kumimoji="0" lang="ru-RU" sz="2000"/>
            </a:lvl3pPr>
            <a:lvl4pPr eaLnBrk="1" latinLnBrk="0" hangingPunct="1">
              <a:defRPr kumimoji="0" lang="ru-RU" sz="1800"/>
            </a:lvl4pPr>
            <a:lvl5pPr eaLnBrk="1" latinLnBrk="0" hangingPunct="1">
              <a:defRPr kumimoji="0" lang="ru-RU"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200151"/>
            <a:ext cx="4038600" cy="3394472"/>
          </a:xfrm>
        </p:spPr>
        <p:txBody>
          <a:bodyPr/>
          <a:lstStyle>
            <a:lvl1pPr eaLnBrk="1" latinLnBrk="0" hangingPunct="1">
              <a:defRPr kumimoji="0" lang="ru-RU" sz="2800"/>
            </a:lvl1pPr>
            <a:lvl2pPr eaLnBrk="1" latinLnBrk="0" hangingPunct="1">
              <a:defRPr kumimoji="0" lang="ru-RU" sz="2400"/>
            </a:lvl2pPr>
            <a:lvl3pPr eaLnBrk="1" latinLnBrk="0" hangingPunct="1">
              <a:defRPr kumimoji="0" lang="ru-RU" sz="2000"/>
            </a:lvl3pPr>
            <a:lvl4pPr eaLnBrk="1" latinLnBrk="0" hangingPunct="1">
              <a:defRPr kumimoji="0" lang="ru-RU" sz="1800"/>
            </a:lvl4pPr>
            <a:lvl5pPr eaLnBrk="1" latinLnBrk="0" hangingPunct="1">
              <a:defRPr kumimoji="0" lang="ru-RU"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>
                <a:solidFill>
                  <a:srgbClr val="696464"/>
                </a:solidFill>
              </a:rPr>
              <a:t>6/30/2006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>
              <a:solidFill>
                <a:srgbClr val="696464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D0C712F-85E9-4075-9E41-E0B9AD25BBC9}" type="slidenum">
              <a:rPr>
                <a:solidFill>
                  <a:srgbClr val="696464"/>
                </a:solidFill>
              </a:rPr>
              <a:pPr>
                <a:defRPr/>
              </a:pPr>
              <a:t>‹#›</a:t>
            </a:fld>
            <a:endParaRPr>
              <a:solidFill>
                <a:srgbClr val="69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6074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2"/>
          <p:cNvSpPr/>
          <p:nvPr/>
        </p:nvSpPr>
        <p:spPr>
          <a:xfrm>
            <a:off x="0" y="301229"/>
            <a:ext cx="8686800" cy="665559"/>
          </a:xfrm>
          <a:prstGeom prst="rect">
            <a:avLst/>
          </a:prstGeom>
          <a:solidFill>
            <a:schemeClr val="bg2">
              <a:alpha val="50000"/>
              <a:satMod val="18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Rectangle 15"/>
          <p:cNvSpPr/>
          <p:nvPr/>
        </p:nvSpPr>
        <p:spPr>
          <a:xfrm>
            <a:off x="87314" y="510779"/>
            <a:ext cx="46037" cy="273844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Rectangle 16"/>
          <p:cNvSpPr/>
          <p:nvPr/>
        </p:nvSpPr>
        <p:spPr>
          <a:xfrm>
            <a:off x="47625" y="510779"/>
            <a:ext cx="26988" cy="273844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Rectangle 17"/>
          <p:cNvSpPr/>
          <p:nvPr/>
        </p:nvSpPr>
        <p:spPr>
          <a:xfrm>
            <a:off x="28576" y="510779"/>
            <a:ext cx="9525" cy="273844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Rectangle 18"/>
          <p:cNvSpPr/>
          <p:nvPr/>
        </p:nvSpPr>
        <p:spPr>
          <a:xfrm>
            <a:off x="1" y="510779"/>
            <a:ext cx="9525" cy="273844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Rectangle 19"/>
          <p:cNvSpPr/>
          <p:nvPr/>
        </p:nvSpPr>
        <p:spPr>
          <a:xfrm flipH="1">
            <a:off x="149226" y="510779"/>
            <a:ext cx="28575" cy="273844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Rectangle 20"/>
          <p:cNvSpPr/>
          <p:nvPr/>
        </p:nvSpPr>
        <p:spPr>
          <a:xfrm flipH="1">
            <a:off x="188914" y="510779"/>
            <a:ext cx="28575" cy="273844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Rectangle 21"/>
          <p:cNvSpPr/>
          <p:nvPr/>
        </p:nvSpPr>
        <p:spPr>
          <a:xfrm flipH="1">
            <a:off x="227014" y="510779"/>
            <a:ext cx="9525" cy="273844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Rectangle 28"/>
          <p:cNvSpPr/>
          <p:nvPr/>
        </p:nvSpPr>
        <p:spPr>
          <a:xfrm flipH="1">
            <a:off x="255589" y="510779"/>
            <a:ext cx="7937" cy="273844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Rectangle 29"/>
          <p:cNvSpPr/>
          <p:nvPr/>
        </p:nvSpPr>
        <p:spPr>
          <a:xfrm>
            <a:off x="279401" y="510779"/>
            <a:ext cx="36513" cy="273844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384048"/>
            <a:ext cx="7772400" cy="685800"/>
          </a:xfrm>
        </p:spPr>
        <p:txBody>
          <a:bodyPr/>
          <a:lstStyle>
            <a:lvl1pPr eaLnBrk="1" latinLnBrk="0" hangingPunct="1">
              <a:defRPr kumimoji="0" lang="ru-RU" sz="4000"/>
            </a:lvl1pPr>
            <a:extLst/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312"/>
            <a:ext cx="4040188" cy="479822"/>
          </a:xfrm>
        </p:spPr>
        <p:txBody>
          <a:bodyPr anchor="ctr"/>
          <a:lstStyle>
            <a:lvl1pPr marL="73152" indent="0" algn="l" eaLnBrk="1" latinLnBrk="0" hangingPunct="1">
              <a:buNone/>
              <a:defRPr kumimoji="0" lang="ru-RU" sz="2400" b="1">
                <a:solidFill>
                  <a:schemeClr val="accent2"/>
                </a:solidFill>
              </a:defRPr>
            </a:lvl1pPr>
            <a:lvl2pPr eaLnBrk="1" latinLnBrk="0" hangingPunct="1">
              <a:buNone/>
              <a:defRPr kumimoji="0" lang="ru-RU" sz="2000" b="1"/>
            </a:lvl2pPr>
            <a:lvl3pPr eaLnBrk="1" latinLnBrk="0" hangingPunct="1">
              <a:buNone/>
              <a:defRPr kumimoji="0" lang="ru-RU" sz="1800" b="1"/>
            </a:lvl3pPr>
            <a:lvl4pPr eaLnBrk="1" latinLnBrk="0" hangingPunct="1">
              <a:buNone/>
              <a:defRPr kumimoji="0" lang="ru-RU" sz="1600" b="1"/>
            </a:lvl4pPr>
            <a:lvl5pPr eaLnBrk="1" latinLnBrk="0" hangingPunct="1">
              <a:buNone/>
              <a:defRPr kumimoji="0" lang="ru-RU"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5026" y="1357312"/>
            <a:ext cx="4041775" cy="479822"/>
          </a:xfrm>
        </p:spPr>
        <p:txBody>
          <a:bodyPr anchor="ctr"/>
          <a:lstStyle>
            <a:lvl1pPr marL="73152" indent="0" eaLnBrk="1" latinLnBrk="0" hangingPunct="1">
              <a:buNone/>
              <a:defRPr kumimoji="0" lang="ru-RU" sz="2400" b="1">
                <a:solidFill>
                  <a:schemeClr val="accent2"/>
                </a:solidFill>
              </a:defRPr>
            </a:lvl1pPr>
            <a:lvl2pPr eaLnBrk="1" latinLnBrk="0" hangingPunct="1">
              <a:buNone/>
              <a:defRPr kumimoji="0" lang="ru-RU" sz="2000" b="1"/>
            </a:lvl2pPr>
            <a:lvl3pPr eaLnBrk="1" latinLnBrk="0" hangingPunct="1">
              <a:buNone/>
              <a:defRPr kumimoji="0" lang="ru-RU" sz="1800" b="1"/>
            </a:lvl3pPr>
            <a:lvl4pPr eaLnBrk="1" latinLnBrk="0" hangingPunct="1">
              <a:buNone/>
              <a:defRPr kumimoji="0" lang="ru-RU" sz="1600" b="1"/>
            </a:lvl4pPr>
            <a:lvl5pPr eaLnBrk="1" latinLnBrk="0" hangingPunct="1">
              <a:buNone/>
              <a:defRPr kumimoji="0" lang="ru-RU"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1844278"/>
            <a:ext cx="4040188" cy="2969514"/>
          </a:xfrm>
        </p:spPr>
        <p:txBody>
          <a:bodyPr/>
          <a:lstStyle>
            <a:lvl1pPr eaLnBrk="1" latinLnBrk="0" hangingPunct="1">
              <a:defRPr kumimoji="0" lang="ru-RU" sz="2400"/>
            </a:lvl1pPr>
            <a:lvl2pPr eaLnBrk="1" latinLnBrk="0" hangingPunct="1">
              <a:defRPr kumimoji="0" lang="ru-RU" sz="2000"/>
            </a:lvl2pPr>
            <a:lvl3pPr eaLnBrk="1" latinLnBrk="0" hangingPunct="1">
              <a:defRPr kumimoji="0" lang="ru-RU" sz="1800"/>
            </a:lvl3pPr>
            <a:lvl4pPr eaLnBrk="1" latinLnBrk="0" hangingPunct="1">
              <a:defRPr kumimoji="0" lang="ru-RU" sz="1600"/>
            </a:lvl4pPr>
            <a:lvl5pPr eaLnBrk="1" latinLnBrk="0" hangingPunct="1">
              <a:defRPr kumimoji="0" lang="ru-RU"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44278"/>
            <a:ext cx="4041775" cy="2969514"/>
          </a:xfrm>
        </p:spPr>
        <p:txBody>
          <a:bodyPr/>
          <a:lstStyle>
            <a:lvl1pPr eaLnBrk="1" latinLnBrk="0" hangingPunct="1">
              <a:defRPr kumimoji="0" lang="ru-RU" sz="2400"/>
            </a:lvl1pPr>
            <a:lvl2pPr eaLnBrk="1" latinLnBrk="0" hangingPunct="1">
              <a:defRPr kumimoji="0" lang="ru-RU" sz="2000"/>
            </a:lvl2pPr>
            <a:lvl3pPr eaLnBrk="1" latinLnBrk="0" hangingPunct="1">
              <a:defRPr kumimoji="0" lang="ru-RU" sz="1800"/>
            </a:lvl3pPr>
            <a:lvl4pPr eaLnBrk="1" latinLnBrk="0" hangingPunct="1">
              <a:defRPr kumimoji="0" lang="ru-RU" sz="1600"/>
            </a:lvl4pPr>
            <a:lvl5pPr eaLnBrk="1" latinLnBrk="0" hangingPunct="1">
              <a:defRPr kumimoji="0" lang="ru-RU"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>
                <a:solidFill>
                  <a:srgbClr val="E9E5DC"/>
                </a:solidFill>
              </a:rPr>
              <a:t>6/30/2006</a:t>
            </a:r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>
              <a:solidFill>
                <a:srgbClr val="E9E5DC"/>
              </a:solidFill>
            </a:endParaRPr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3AE984F-4CAA-471B-98F9-CAE91F37B8F0}" type="slidenum">
              <a:rPr>
                <a:solidFill>
                  <a:srgbClr val="E9E5DC"/>
                </a:solidFill>
              </a:rPr>
              <a:pPr>
                <a:defRPr/>
              </a:pPr>
              <a:t>‹#›</a:t>
            </a:fld>
            <a:endParaRPr>
              <a:solidFill>
                <a:srgbClr val="E9E5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7999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4048"/>
            <a:ext cx="7772400" cy="685800"/>
          </a:xfrm>
        </p:spPr>
        <p:txBody>
          <a:bodyPr/>
          <a:lstStyle>
            <a:lvl1pPr eaLnBrk="1" latinLnBrk="0" hangingPunct="1">
              <a:defRPr kumimoji="0" lang="ru-RU" sz="4000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>
                <a:solidFill>
                  <a:srgbClr val="E9E5DC"/>
                </a:solidFill>
              </a:rPr>
              <a:t>6/30/2006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E9E5DC"/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F0057-12A1-446E-87A7-3C17400B74DE}" type="slidenum">
              <a:rPr>
                <a:solidFill>
                  <a:srgbClr val="E9E5DC"/>
                </a:solidFill>
              </a:rPr>
              <a:pPr>
                <a:defRPr/>
              </a:pPr>
              <a:t>‹#›</a:t>
            </a:fld>
            <a:endParaRPr>
              <a:solidFill>
                <a:srgbClr val="E9E5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1847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>
                <a:solidFill>
                  <a:srgbClr val="E9E5DC"/>
                </a:solidFill>
              </a:rPr>
              <a:t>6/30/2006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>
              <a:solidFill>
                <a:srgbClr val="E9E5D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0351219-67E7-4232-97BD-3461511F47E6}" type="slidenum">
              <a:rPr>
                <a:solidFill>
                  <a:srgbClr val="E9E5DC"/>
                </a:solidFill>
              </a:rPr>
              <a:pPr>
                <a:defRPr/>
              </a:pPr>
              <a:t>‹#›</a:t>
            </a:fld>
            <a:endParaRPr>
              <a:solidFill>
                <a:srgbClr val="E9E5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7752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4787"/>
            <a:ext cx="8229600" cy="871538"/>
          </a:xfrm>
        </p:spPr>
        <p:txBody>
          <a:bodyPr anchor="ctr"/>
          <a:lstStyle>
            <a:lvl1pPr algn="l" eaLnBrk="1" latinLnBrk="0" hangingPunct="1">
              <a:buNone/>
              <a:defRPr kumimoji="0" lang="ru-RU" sz="3600" b="0"/>
            </a:lvl1pPr>
            <a:extLst/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076325"/>
            <a:ext cx="2514600" cy="3429000"/>
          </a:xfrm>
        </p:spPr>
        <p:txBody>
          <a:bodyPr/>
          <a:lstStyle>
            <a:lvl1pPr marL="54864" indent="0" eaLnBrk="1" latinLnBrk="0" hangingPunct="1">
              <a:buNone/>
              <a:defRPr kumimoji="0" lang="ru-RU" sz="1800"/>
            </a:lvl1pPr>
            <a:lvl2pPr eaLnBrk="1" latinLnBrk="0" hangingPunct="1">
              <a:buNone/>
              <a:defRPr kumimoji="0" lang="ru-RU" sz="1200"/>
            </a:lvl2pPr>
            <a:lvl3pPr eaLnBrk="1" latinLnBrk="0" hangingPunct="1">
              <a:buNone/>
              <a:defRPr kumimoji="0" lang="ru-RU" sz="1000"/>
            </a:lvl3pPr>
            <a:lvl4pPr eaLnBrk="1" latinLnBrk="0" hangingPunct="1">
              <a:buNone/>
              <a:defRPr kumimoji="0" lang="ru-RU" sz="900"/>
            </a:lvl4pPr>
            <a:lvl5pPr eaLnBrk="1" latinLnBrk="0" hangingPunct="1">
              <a:buNone/>
              <a:defRPr kumimoji="0" lang="ru-RU"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0" y="1076325"/>
            <a:ext cx="5486400" cy="3429000"/>
          </a:xfrm>
        </p:spPr>
        <p:txBody>
          <a:bodyPr/>
          <a:lstStyle>
            <a:lvl1pPr eaLnBrk="1" latinLnBrk="0" hangingPunct="1">
              <a:defRPr kumimoji="0" lang="ru-RU" sz="3200"/>
            </a:lvl1pPr>
            <a:lvl2pPr eaLnBrk="1" latinLnBrk="0" hangingPunct="1">
              <a:defRPr kumimoji="0" lang="ru-RU" sz="2800"/>
            </a:lvl2pPr>
            <a:lvl3pPr eaLnBrk="1" latinLnBrk="0" hangingPunct="1">
              <a:defRPr kumimoji="0" lang="ru-RU" sz="2400"/>
            </a:lvl3pPr>
            <a:lvl4pPr eaLnBrk="1" latinLnBrk="0" hangingPunct="1">
              <a:defRPr kumimoji="0" lang="ru-RU" sz="2000"/>
            </a:lvl4pPr>
            <a:lvl5pPr eaLnBrk="1" latinLnBrk="0" hangingPunct="1">
              <a:defRPr kumimoji="0" lang="ru-RU"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>
                <a:solidFill>
                  <a:srgbClr val="E9E5DC"/>
                </a:solidFill>
              </a:rPr>
              <a:t>6/30/2006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>
              <a:solidFill>
                <a:srgbClr val="E9E5D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D936F9E-AF74-4209-B116-96544E93A155}" type="slidenum">
              <a:rPr>
                <a:solidFill>
                  <a:srgbClr val="E9E5DC"/>
                </a:solidFill>
              </a:rPr>
              <a:pPr>
                <a:defRPr/>
              </a:pPr>
              <a:t>‹#›</a:t>
            </a:fld>
            <a:endParaRPr>
              <a:solidFill>
                <a:srgbClr val="E9E5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7206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368300" y="0"/>
            <a:ext cx="8777288" cy="140851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6" name="Straight Connector 8"/>
          <p:cNvCxnSpPr/>
          <p:nvPr/>
        </p:nvCxnSpPr>
        <p:spPr>
          <a:xfrm flipV="1">
            <a:off x="363538" y="1413272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7"/>
          <p:cNvGrpSpPr>
            <a:grpSpLocks/>
          </p:cNvGrpSpPr>
          <p:nvPr/>
        </p:nvGrpSpPr>
        <p:grpSpPr bwMode="auto">
          <a:xfrm rot="5400000">
            <a:off x="8531821" y="898327"/>
            <a:ext cx="98822" cy="128587"/>
            <a:chOff x="6668087" y="1297746"/>
            <a:chExt cx="161840" cy="156602"/>
          </a:xfrm>
        </p:grpSpPr>
        <p:cxnSp>
          <p:nvCxnSpPr>
            <p:cNvPr id="8" name="Straight Connector 14"/>
            <p:cNvCxnSpPr/>
            <p:nvPr/>
          </p:nvCxnSpPr>
          <p:spPr>
            <a:xfrm rot="16200000">
              <a:off x="6663593" y="1250040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5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6"/>
            <p:cNvCxnSpPr/>
            <p:nvPr/>
          </p:nvCxnSpPr>
          <p:spPr>
            <a:xfrm rot="5400000" flipH="1">
              <a:off x="6744513" y="12490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7"/>
          <p:cNvGrpSpPr>
            <a:grpSpLocks/>
          </p:cNvGrpSpPr>
          <p:nvPr/>
        </p:nvGrpSpPr>
        <p:grpSpPr bwMode="auto">
          <a:xfrm rot="5400000">
            <a:off x="8684221" y="1012627"/>
            <a:ext cx="98822" cy="128587"/>
            <a:chOff x="6668087" y="1297746"/>
            <a:chExt cx="161840" cy="156602"/>
          </a:xfrm>
        </p:grpSpPr>
        <p:cxnSp>
          <p:nvCxnSpPr>
            <p:cNvPr id="12" name="Straight Connector 10"/>
            <p:cNvCxnSpPr/>
            <p:nvPr/>
          </p:nvCxnSpPr>
          <p:spPr>
            <a:xfrm rot="16200000">
              <a:off x="6663593" y="1250040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1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2"/>
            <p:cNvCxnSpPr/>
            <p:nvPr/>
          </p:nvCxnSpPr>
          <p:spPr>
            <a:xfrm rot="5400000" flipH="1">
              <a:off x="6744513" y="12490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7"/>
          <p:cNvGrpSpPr>
            <a:grpSpLocks/>
          </p:cNvGrpSpPr>
          <p:nvPr/>
        </p:nvGrpSpPr>
        <p:grpSpPr bwMode="auto">
          <a:xfrm rot="5400000">
            <a:off x="8336558" y="1090018"/>
            <a:ext cx="98822" cy="128588"/>
            <a:chOff x="6668087" y="1297746"/>
            <a:chExt cx="161840" cy="156602"/>
          </a:xfrm>
        </p:grpSpPr>
        <p:cxnSp>
          <p:nvCxnSpPr>
            <p:cNvPr id="16" name="Straight Connector 18"/>
            <p:cNvCxnSpPr/>
            <p:nvPr/>
          </p:nvCxnSpPr>
          <p:spPr>
            <a:xfrm rot="16200000">
              <a:off x="6663592" y="12500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9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20"/>
            <p:cNvCxnSpPr/>
            <p:nvPr/>
          </p:nvCxnSpPr>
          <p:spPr>
            <a:xfrm rot="5400000" flipH="1">
              <a:off x="6744512" y="12490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71450"/>
            <a:ext cx="6858000" cy="685800"/>
          </a:xfrm>
        </p:spPr>
        <p:txBody>
          <a:bodyPr anchor="b"/>
          <a:lstStyle>
            <a:lvl1pPr algn="l" eaLnBrk="1" latinLnBrk="0" hangingPunct="1">
              <a:buNone/>
              <a:defRPr kumimoji="0" lang="ru-RU" sz="2100" b="0"/>
            </a:lvl1pPr>
            <a:extLst/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6712" y="1428750"/>
            <a:ext cx="8778240" cy="3720108"/>
          </a:xfrm>
        </p:spPr>
        <p:txBody>
          <a:bodyPr>
            <a:normAutofit/>
          </a:bodyPr>
          <a:lstStyle>
            <a:lvl1pPr eaLnBrk="1" latinLnBrk="0" hangingPunct="1">
              <a:buNone/>
              <a:defRPr kumimoji="0" lang="ru-RU"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862608"/>
            <a:ext cx="6858000" cy="514350"/>
          </a:xfrm>
        </p:spPr>
        <p:txBody>
          <a:bodyPr/>
          <a:lstStyle>
            <a:lvl1pPr marL="27432" indent="0" eaLnBrk="1" latinLnBrk="0" hangingPunct="1">
              <a:spcBef>
                <a:spcPts val="0"/>
              </a:spcBef>
              <a:buNone/>
              <a:defRPr kumimoji="0" lang="ru-RU" sz="1400">
                <a:solidFill>
                  <a:srgbClr val="FFFFFF"/>
                </a:solidFill>
              </a:defRPr>
            </a:lvl1pPr>
            <a:lvl2pPr eaLnBrk="1" latinLnBrk="0" hangingPunct="1">
              <a:defRPr kumimoji="0" lang="ru-RU" sz="1200"/>
            </a:lvl2pPr>
            <a:lvl3pPr eaLnBrk="1" latinLnBrk="0" hangingPunct="1">
              <a:defRPr kumimoji="0" lang="ru-RU" sz="1000"/>
            </a:lvl3pPr>
            <a:lvl4pPr eaLnBrk="1" latinLnBrk="0" hangingPunct="1">
              <a:defRPr kumimoji="0" lang="ru-RU" sz="900"/>
            </a:lvl4pPr>
            <a:lvl5pPr eaLnBrk="1" latinLnBrk="0" hangingPunct="1">
              <a:defRPr kumimoji="0" lang="ru-RU"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>
                <a:solidFill>
                  <a:srgbClr val="E9E5DC"/>
                </a:solidFill>
              </a:rPr>
              <a:t>6/30/2006</a:t>
            </a:r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>
              <a:solidFill>
                <a:srgbClr val="E9E5DC"/>
              </a:solidFill>
            </a:endParaRPr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F384530-355A-4ADC-BEDD-C8FB782B5CF0}" type="slidenum">
              <a:rPr>
                <a:solidFill>
                  <a:srgbClr val="E9E5DC"/>
                </a:solidFill>
              </a:rPr>
              <a:pPr>
                <a:defRPr/>
              </a:pPr>
              <a:t>‹#›</a:t>
            </a:fld>
            <a:endParaRPr>
              <a:solidFill>
                <a:srgbClr val="E9E5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5434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912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ристуваць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" y="0"/>
            <a:ext cx="91389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250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Користуваць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" y="0"/>
            <a:ext cx="91389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635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Користуваць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" y="0"/>
            <a:ext cx="91389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116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Користуваць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977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Користуваць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" y="0"/>
            <a:ext cx="91389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27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Користуваць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8065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3"/>
          <p:cNvSpPr>
            <a:spLocks/>
          </p:cNvSpPr>
          <p:nvPr/>
        </p:nvSpPr>
        <p:spPr bwMode="auto">
          <a:xfrm rot="5236414">
            <a:off x="4976019" y="964010"/>
            <a:ext cx="30861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defTabSz="914400">
              <a:defRPr/>
            </a:pPr>
            <a:endParaRPr lang="ru-RU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5" name="Shape 35"/>
          <p:cNvSpPr>
            <a:spLocks/>
          </p:cNvSpPr>
          <p:nvPr/>
        </p:nvSpPr>
        <p:spPr bwMode="auto">
          <a:xfrm>
            <a:off x="4821238" y="800100"/>
            <a:ext cx="4343400" cy="4343400"/>
          </a:xfrm>
          <a:custGeom>
            <a:avLst/>
            <a:gdLst>
              <a:gd name="T0" fmla="*/ 0 w 2736"/>
              <a:gd name="T1" fmla="*/ 2147483647 h 3648"/>
              <a:gd name="T2" fmla="*/ 2147483647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147483647 h 3648"/>
              <a:gd name="T8" fmla="*/ 2147483647 w 2736"/>
              <a:gd name="T9" fmla="*/ 2147483647 h 3648"/>
              <a:gd name="T10" fmla="*/ 214748364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65097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hape 42"/>
          <p:cNvSpPr>
            <a:spLocks/>
          </p:cNvSpPr>
          <p:nvPr/>
        </p:nvSpPr>
        <p:spPr bwMode="auto">
          <a:xfrm>
            <a:off x="290513" y="-10716"/>
            <a:ext cx="5562600" cy="4914901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65097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Shape 21"/>
          <p:cNvSpPr>
            <a:spLocks/>
          </p:cNvSpPr>
          <p:nvPr/>
        </p:nvSpPr>
        <p:spPr bwMode="auto">
          <a:xfrm>
            <a:off x="5943600" y="3200400"/>
            <a:ext cx="1600200" cy="19431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defTabSz="914400">
              <a:defRPr/>
            </a:pPr>
            <a:endParaRPr lang="ru-RU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0" name="Shape 23"/>
          <p:cNvSpPr>
            <a:spLocks/>
          </p:cNvSpPr>
          <p:nvPr/>
        </p:nvSpPr>
        <p:spPr bwMode="auto">
          <a:xfrm>
            <a:off x="5943600" y="1314450"/>
            <a:ext cx="3200400" cy="18859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defTabSz="914400">
              <a:defRPr/>
            </a:pPr>
            <a:endParaRPr lang="ru-RU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1" name="Shape 25"/>
          <p:cNvSpPr>
            <a:spLocks/>
          </p:cNvSpPr>
          <p:nvPr/>
        </p:nvSpPr>
        <p:spPr bwMode="auto">
          <a:xfrm>
            <a:off x="533400" y="3200400"/>
            <a:ext cx="5334000" cy="19431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defTabSz="914400">
              <a:defRPr/>
            </a:pPr>
            <a:endParaRPr lang="ru-RU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2" name="Shape 26"/>
          <p:cNvSpPr>
            <a:spLocks/>
          </p:cNvSpPr>
          <p:nvPr/>
        </p:nvSpPr>
        <p:spPr bwMode="auto">
          <a:xfrm>
            <a:off x="366713" y="1828800"/>
            <a:ext cx="5638800" cy="1371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defTabSz="914400">
              <a:defRPr/>
            </a:pPr>
            <a:endParaRPr lang="ru-RU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3" name="Rectangle 31"/>
          <p:cNvSpPr/>
          <p:nvPr/>
        </p:nvSpPr>
        <p:spPr>
          <a:xfrm>
            <a:off x="1" y="0"/>
            <a:ext cx="365125" cy="5141119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Rectangle 38"/>
          <p:cNvSpPr/>
          <p:nvPr/>
        </p:nvSpPr>
        <p:spPr>
          <a:xfrm>
            <a:off x="309564" y="510779"/>
            <a:ext cx="46037" cy="273844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Rectangle 39"/>
          <p:cNvSpPr/>
          <p:nvPr/>
        </p:nvSpPr>
        <p:spPr>
          <a:xfrm>
            <a:off x="268289" y="510779"/>
            <a:ext cx="28575" cy="273844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Rectangle 40"/>
          <p:cNvSpPr/>
          <p:nvPr/>
        </p:nvSpPr>
        <p:spPr>
          <a:xfrm>
            <a:off x="249239" y="510779"/>
            <a:ext cx="9525" cy="273844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Rectangle 41"/>
          <p:cNvSpPr/>
          <p:nvPr/>
        </p:nvSpPr>
        <p:spPr>
          <a:xfrm>
            <a:off x="222250" y="510779"/>
            <a:ext cx="7938" cy="273844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Rectangle 44"/>
          <p:cNvSpPr/>
          <p:nvPr/>
        </p:nvSpPr>
        <p:spPr>
          <a:xfrm>
            <a:off x="363539" y="301229"/>
            <a:ext cx="8504237" cy="665559"/>
          </a:xfrm>
          <a:prstGeom prst="rect">
            <a:avLst/>
          </a:prstGeom>
          <a:solidFill>
            <a:schemeClr val="bg2">
              <a:alpha val="50000"/>
              <a:satMod val="18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Rectangle 57"/>
          <p:cNvSpPr/>
          <p:nvPr/>
        </p:nvSpPr>
        <p:spPr>
          <a:xfrm flipH="1">
            <a:off x="371475" y="510779"/>
            <a:ext cx="26988" cy="273844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Rectangle 58"/>
          <p:cNvSpPr/>
          <p:nvPr/>
        </p:nvSpPr>
        <p:spPr>
          <a:xfrm flipH="1">
            <a:off x="411164" y="510779"/>
            <a:ext cx="26987" cy="273844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Rectangle 59"/>
          <p:cNvSpPr/>
          <p:nvPr/>
        </p:nvSpPr>
        <p:spPr>
          <a:xfrm flipH="1">
            <a:off x="447676" y="510779"/>
            <a:ext cx="9525" cy="273844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Rectangle 60"/>
          <p:cNvSpPr/>
          <p:nvPr/>
        </p:nvSpPr>
        <p:spPr>
          <a:xfrm flipH="1">
            <a:off x="476251" y="510779"/>
            <a:ext cx="9525" cy="273844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Rectangle 61"/>
          <p:cNvSpPr/>
          <p:nvPr/>
        </p:nvSpPr>
        <p:spPr>
          <a:xfrm>
            <a:off x="500063" y="510779"/>
            <a:ext cx="36512" cy="273844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Rectangle 55"/>
          <p:cNvSpPr/>
          <p:nvPr/>
        </p:nvSpPr>
        <p:spPr>
          <a:xfrm>
            <a:off x="255589" y="3784998"/>
            <a:ext cx="73025" cy="126920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5" name="Rectangle 64"/>
          <p:cNvSpPr/>
          <p:nvPr/>
        </p:nvSpPr>
        <p:spPr>
          <a:xfrm>
            <a:off x="255589" y="3598069"/>
            <a:ext cx="73025" cy="17145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Rectangle 65"/>
          <p:cNvSpPr/>
          <p:nvPr/>
        </p:nvSpPr>
        <p:spPr>
          <a:xfrm>
            <a:off x="255589" y="3477816"/>
            <a:ext cx="73025" cy="103584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7" name="Rectangle 66"/>
          <p:cNvSpPr/>
          <p:nvPr/>
        </p:nvSpPr>
        <p:spPr>
          <a:xfrm>
            <a:off x="255589" y="3406379"/>
            <a:ext cx="73025" cy="55959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33400" y="348378"/>
            <a:ext cx="8153400" cy="580644"/>
          </a:xfrm>
        </p:spPr>
        <p:txBody>
          <a:bodyPr/>
          <a:lstStyle>
            <a:lvl1pPr marR="9144" algn="r" eaLnBrk="1" latinLnBrk="0" hangingPunct="1">
              <a:defRPr kumimoji="0" lang="ru-RU" sz="3800"/>
            </a:lvl1pPr>
            <a:extLst/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838382" y="1028700"/>
            <a:ext cx="3848419" cy="342900"/>
          </a:xfrm>
        </p:spPr>
        <p:txBody>
          <a:bodyPr tIns="0"/>
          <a:lstStyle>
            <a:lvl1pPr marL="0" indent="0" algn="r" eaLnBrk="1" latinLnBrk="0" hangingPunct="1">
              <a:spcBef>
                <a:spcPts val="0"/>
              </a:spcBef>
              <a:buNone/>
              <a:defRPr kumimoji="0" lang="ru-RU" sz="2000">
                <a:solidFill>
                  <a:schemeClr val="tx1"/>
                </a:solidFill>
              </a:defRPr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>
                <a:solidFill>
                  <a:srgbClr val="E9E5DC"/>
                </a:solidFill>
              </a:rPr>
              <a:t>6/30/2006</a:t>
            </a:r>
          </a:p>
        </p:txBody>
      </p:sp>
      <p:sp>
        <p:nvSpPr>
          <p:cNvPr id="29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>
              <a:solidFill>
                <a:srgbClr val="E9E5DC"/>
              </a:solidFill>
            </a:endParaRPr>
          </a:p>
        </p:txBody>
      </p:sp>
      <p:sp>
        <p:nvSpPr>
          <p:cNvPr id="30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2A430A8-EAEC-45D7-B898-C6AEC74BA811}" type="slidenum">
              <a:rPr>
                <a:solidFill>
                  <a:srgbClr val="E9E5DC"/>
                </a:solidFill>
              </a:rPr>
              <a:pPr>
                <a:defRPr/>
              </a:pPr>
              <a:t>‹#›</a:t>
            </a:fld>
            <a:endParaRPr>
              <a:solidFill>
                <a:srgbClr val="E9E5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8997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2029E-E3A8-4204-BDEE-0798EB9DD63B}" type="datetimeFigureOut">
              <a:rPr lang="uk-UA" smtClean="0"/>
              <a:t>03.11.2021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D4FE4-04C3-4447-A1BC-794AC5E9B3E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29336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8" r:id="rId7"/>
    <p:sldLayoutId id="2147483667" r:id="rId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64999">
              <a:srgbClr val="000000"/>
            </a:gs>
            <a:gs pos="100000">
              <a:srgbClr val="8C808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0"/>
            <a:ext cx="365125" cy="5141119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5589" y="3784998"/>
            <a:ext cx="73025" cy="126920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5589" y="3598069"/>
            <a:ext cx="73025" cy="17145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5589" y="3477816"/>
            <a:ext cx="73025" cy="103584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5589" y="3406379"/>
            <a:ext cx="73025" cy="55959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9564" y="510779"/>
            <a:ext cx="46037" cy="273844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8289" y="510779"/>
            <a:ext cx="28575" cy="273844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9239" y="510779"/>
            <a:ext cx="9525" cy="273844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2250" y="510779"/>
            <a:ext cx="7938" cy="273844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384572"/>
            <a:ext cx="7772400" cy="6858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338263"/>
            <a:ext cx="7772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4812507"/>
            <a:ext cx="2133600" cy="273844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ru-RU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 defTabSz="914400">
              <a:defRPr/>
            </a:pPr>
            <a:r>
              <a:rPr>
                <a:solidFill>
                  <a:srgbClr val="E9E5DC"/>
                </a:solidFill>
              </a:rPr>
              <a:t>6/30/2006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4812507"/>
            <a:ext cx="5562600" cy="273844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ru-RU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 defTabSz="914400">
              <a:defRPr/>
            </a:pPr>
            <a:endParaRPr>
              <a:solidFill>
                <a:srgbClr val="E9E5DC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4812507"/>
            <a:ext cx="457200" cy="273844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ru-RU" sz="12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 defTabSz="914400">
              <a:defRPr/>
            </a:pPr>
            <a:fld id="{6FC72AFB-3F08-4538-974B-0D82E8B1FCD3}" type="slidenum">
              <a:rPr>
                <a:solidFill>
                  <a:srgbClr val="E9E5DC"/>
                </a:solidFill>
              </a:rPr>
              <a:pPr defTabSz="914400">
                <a:defRPr/>
              </a:pPr>
              <a:t>‹#›</a:t>
            </a:fld>
            <a:endParaRPr>
              <a:solidFill>
                <a:srgbClr val="E9E5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2308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ru-RU" sz="4000" kern="1200" spc="-150">
          <a:solidFill>
            <a:srgbClr val="F0E8D5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0E8D5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0E8D5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0E8D5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0E8D5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F0E8D5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F0E8D5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F0E8D5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F0E8D5"/>
          </a:solidFill>
          <a:latin typeface="Corbel" pitchFamily="34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SzPct val="95000"/>
        <a:buFont typeface="Wingdings" pitchFamily="2" charset="2"/>
        <a:buChar char=""/>
        <a:defRPr lang="ru-RU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lang="ru-RU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lang="ru-RU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A28E6A"/>
        </a:buClr>
        <a:buFont typeface="Wingdings 3" pitchFamily="18" charset="2"/>
        <a:buChar char=""/>
        <a:defRPr lang="ru-RU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A28E6A"/>
        </a:buClr>
        <a:buFont typeface="Wingdings 2" pitchFamily="18" charset="2"/>
        <a:buChar char="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lang="ru-RU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lang="ru-RU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lang="ru-RU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59FF5"/>
            </a:gs>
            <a:gs pos="64999">
              <a:srgbClr val="000000"/>
            </a:gs>
            <a:gs pos="100000">
              <a:srgbClr val="8C808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899592" y="2517744"/>
            <a:ext cx="7772400" cy="1480544"/>
          </a:xfrm>
        </p:spPr>
        <p:txBody>
          <a:bodyPr/>
          <a:lstStyle>
            <a:extLst/>
          </a:lstStyle>
          <a:p>
            <a:pPr fontAlgn="auto">
              <a:spcAft>
                <a:spcPts val="0"/>
              </a:spcAft>
              <a:defRPr/>
            </a:pPr>
            <a:r>
              <a:rPr dirty="0" err="1" smtClean="0"/>
              <a:t>Презентація</a:t>
            </a:r>
            <a:r>
              <a:rPr dirty="0" smtClean="0"/>
              <a:t>  центрального </a:t>
            </a:r>
            <a:r>
              <a:rPr dirty="0" err="1" smtClean="0"/>
              <a:t>Міського</a:t>
            </a:r>
            <a:r>
              <a:rPr dirty="0" smtClean="0"/>
              <a:t>  </a:t>
            </a:r>
            <a:r>
              <a:rPr dirty="0" err="1" smtClean="0"/>
              <a:t>стадіону</a:t>
            </a:r>
            <a:r>
              <a:rPr dirty="0" smtClean="0"/>
              <a:t/>
            </a:r>
            <a:br>
              <a:rPr dirty="0" smtClean="0"/>
            </a:br>
            <a:r>
              <a:rPr sz="6000" dirty="0" smtClean="0"/>
              <a:t>2020</a:t>
            </a:r>
            <a:r>
              <a:rPr dirty="0" smtClean="0"/>
              <a:t/>
            </a:r>
            <a:br>
              <a:rPr dirty="0" smtClean="0"/>
            </a:br>
            <a:endParaRPr sz="2400" dirty="0">
              <a:solidFill>
                <a:srgbClr val="659FF5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219" name="Rectangle 4"/>
          <p:cNvSpPr>
            <a:spLocks noGrp="1"/>
          </p:cNvSpPr>
          <p:nvPr>
            <p:ph type="body" idx="1"/>
          </p:nvPr>
        </p:nvSpPr>
        <p:spPr>
          <a:xfrm>
            <a:off x="827088" y="4030266"/>
            <a:ext cx="7772400" cy="789384"/>
          </a:xfrm>
        </p:spPr>
        <p:txBody>
          <a:bodyPr/>
          <a:lstStyle/>
          <a:p>
            <a:pPr marL="374650"/>
            <a:r>
              <a:rPr altLang="ru-RU" smtClean="0"/>
              <a:t>Сергій Володимирович Руденко, директор стадіону</a:t>
            </a:r>
          </a:p>
        </p:txBody>
      </p:sp>
      <p:sp>
        <p:nvSpPr>
          <p:cNvPr id="9220" name="Номер слайда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0101BD-BFC7-499C-A617-7658BFF49A85}" type="slidenum">
              <a:rPr sz="4000" smtClean="0">
                <a:solidFill>
                  <a:srgbClr val="E9E5D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sz="4000" smtClean="0">
              <a:solidFill>
                <a:srgbClr val="E9E5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44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2870" y="217110"/>
            <a:ext cx="5934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Статистика 2020 року</a:t>
            </a:r>
            <a:endParaRPr lang="uk-UA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3"/>
          <p:cNvSpPr txBox="1">
            <a:spLocks/>
          </p:cNvSpPr>
          <p:nvPr/>
        </p:nvSpPr>
        <p:spPr>
          <a:xfrm>
            <a:off x="531813" y="929640"/>
            <a:ext cx="4438423" cy="3157083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Проведено змагань:</a:t>
            </a:r>
          </a:p>
          <a:p>
            <a:pPr lvl="1">
              <a:defRPr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з боротьби, боксу,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дріфтингу</a:t>
            </a:r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1" indent="0">
              <a:buNone/>
              <a:defRPr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  (січень-грудень) – 45</a:t>
            </a:r>
          </a:p>
          <a:p>
            <a:pPr lvl="1">
              <a:defRPr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Футбольних матчів                                                          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(квітень-листопад) – 92</a:t>
            </a:r>
          </a:p>
          <a:p>
            <a:pPr>
              <a:defRPr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Учбово-тренувальний процес щоденно </a:t>
            </a:r>
          </a:p>
          <a:p>
            <a:pPr marL="0" indent="0">
              <a:buNone/>
              <a:defRPr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  з 8-00 до 21-00 - займається близько 340  дітей    </a:t>
            </a:r>
          </a:p>
          <a:p>
            <a:pPr>
              <a:defRPr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Футбольне поле ЦМС безкоштовно надавалось для проведення тренувань та ігор  ПФК «Нива».</a:t>
            </a:r>
          </a:p>
          <a:p>
            <a:pPr marL="68263" indent="0">
              <a:buFont typeface="Wingdings" pitchFamily="2" charset="2"/>
              <a:buNone/>
              <a:defRPr/>
            </a:pPr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8" descr="C:\Users\User\Desktop\ФОТО ЦМС\Спортзал Б\DSCN24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099" y="929640"/>
            <a:ext cx="3433763" cy="2045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D:\PRO\2021\Презентація діяльність за 2020 рік\Фото ЦМС\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099" y="3041405"/>
            <a:ext cx="3433763" cy="1780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3424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2870" y="217110"/>
            <a:ext cx="5934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чемпіонатів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міста</a:t>
            </a:r>
            <a:endParaRPr lang="uk-UA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8" descr="C:\Users\YuraRu\Desktop\Презентация\2014\DSC_53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3480" y="801885"/>
            <a:ext cx="3298009" cy="1928465"/>
          </a:xfrm>
          <a:prstGeom prst="rect">
            <a:avLst/>
          </a:prstGeom>
          <a:noFill/>
        </p:spPr>
      </p:pic>
      <p:pic>
        <p:nvPicPr>
          <p:cNvPr id="9" name="Рисунок 9" descr="C:\Users\User\Desktop\ФОТО ЦМС\Нові фото СКА\IMG_20170529_1337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212" y="801885"/>
            <a:ext cx="3110781" cy="1928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D:\PRO\2021\Презентація діяльність за 2020 рік\Фото ЦМС\6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212" y="2807335"/>
            <a:ext cx="3115628" cy="1818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PRO\2021\Презентація діяльність за 2020 рік\Фото ЦМС\IMG-59b9bd717cfbdb5cc5e6138a9e5cb4fc-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480" y="2807334"/>
            <a:ext cx="3298009" cy="1818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973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2870" y="217110"/>
            <a:ext cx="5934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Плани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на 2021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рік</a:t>
            </a:r>
            <a:endParaRPr lang="uk-UA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6"/>
          <p:cNvSpPr txBox="1">
            <a:spLocks/>
          </p:cNvSpPr>
          <p:nvPr/>
        </p:nvSpPr>
        <p:spPr>
          <a:xfrm>
            <a:off x="611188" y="1125538"/>
            <a:ext cx="7777162" cy="637948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itchFamily="2" charset="2"/>
              <a:buChar char="§"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Відновлення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футбольного поля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футбольних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матчів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тренувального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професійної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команди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сезону 2020 року</a:t>
            </a:r>
          </a:p>
        </p:txBody>
      </p:sp>
      <p:pic>
        <p:nvPicPr>
          <p:cNvPr id="5124" name="Picture 4" descr="D:\PRO\2021\Презентація діяльність за 2020 рік\Фото ЦМС\IMG-ecb9671a4f7755a770566ff009c4ae85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763486"/>
            <a:ext cx="3841751" cy="288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D:\PRO\2021\Презентація діяльність за 2020 рік\Фото ЦМС\fcc28d88c11e99c34b19e6df430ac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211" y="1763486"/>
            <a:ext cx="4069331" cy="288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3006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2870" y="217110"/>
            <a:ext cx="5934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Плани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на 202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рік</a:t>
            </a:r>
            <a:endParaRPr lang="uk-UA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6"/>
          <p:cNvSpPr txBox="1">
            <a:spLocks/>
          </p:cNvSpPr>
          <p:nvPr/>
        </p:nvSpPr>
        <p:spPr>
          <a:xfrm>
            <a:off x="544286" y="1118055"/>
            <a:ext cx="7777163" cy="1269545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itchFamily="2" charset="2"/>
              <a:buChar char="§"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Оновлення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матеріально-технічної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бази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поточних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ремонтів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ЦМС.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Продовження капітального ремонту заміни мережі опалення ЦМС.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3"/>
          <p:cNvSpPr txBox="1">
            <a:spLocks/>
          </p:cNvSpPr>
          <p:nvPr/>
        </p:nvSpPr>
        <p:spPr>
          <a:xfrm>
            <a:off x="544286" y="2082800"/>
            <a:ext cx="7559675" cy="211455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itchFamily="2" charset="2"/>
              <a:buChar char="§"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Забезпечення здорового способу життя у активній громаді шляхом широкого залучення мешканців міста до участі у спортивних та оздоровчих заходах.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Підвищення кваліфікації персоналу.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Організація забезпечення навчально-тренувального процесу дитячо-юнацьких спортивних шкіл з різних видів спорту.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Підвищення рівня комфорту для спортсменів.</a:t>
            </a:r>
          </a:p>
        </p:txBody>
      </p:sp>
    </p:spTree>
    <p:extLst>
      <p:ext uri="{BB962C8B-B14F-4D97-AF65-F5344CB8AC3E}">
        <p14:creationId xmlns:p14="http://schemas.microsoft.com/office/powerpoint/2010/main" val="3281961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6732" y="1991167"/>
            <a:ext cx="5311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ДЯКУЮ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ЗА УВАГУ!</a:t>
            </a:r>
            <a:endParaRPr lang="uk-UA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054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2304" y="589582"/>
            <a:ext cx="59346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 smtClean="0">
                <a:latin typeface="Times New Roman" pitchFamily="18" charset="0"/>
                <a:cs typeface="Times New Roman" pitchFamily="18" charset="0"/>
              </a:rPr>
              <a:t>Структура презентації</a:t>
            </a:r>
            <a:endParaRPr lang="uk-UA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2304" y="1457113"/>
            <a:ext cx="59346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Інформаційна</a:t>
            </a:r>
            <a:r>
              <a:rPr lang="ru-RU" sz="24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довідка</a:t>
            </a:r>
            <a:endParaRPr lang="ru-RU" sz="2400" dirty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Звіт</a:t>
            </a:r>
            <a:r>
              <a:rPr lang="ru-RU" sz="2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про </a:t>
            </a:r>
            <a:r>
              <a:rPr lang="ru-RU" sz="2400" dirty="0" err="1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діяльність</a:t>
            </a:r>
            <a:r>
              <a:rPr lang="ru-RU" sz="2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у </a:t>
            </a:r>
            <a:r>
              <a:rPr lang="ru-RU" sz="24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2020 </a:t>
            </a:r>
            <a:r>
              <a:rPr lang="ru-RU" sz="2400" dirty="0" err="1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році</a:t>
            </a:r>
            <a:endParaRPr lang="ru-RU" sz="2400" dirty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Статистика </a:t>
            </a:r>
            <a:r>
              <a:rPr lang="ru-RU" sz="24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2020 </a:t>
            </a:r>
            <a:r>
              <a:rPr lang="ru-RU" sz="2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року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Фінансовий</a:t>
            </a:r>
            <a:r>
              <a:rPr lang="ru-RU" sz="2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стан </a:t>
            </a:r>
            <a:r>
              <a:rPr lang="ru-RU" sz="2400" dirty="0" err="1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підприємства</a:t>
            </a:r>
            <a:endParaRPr lang="ru-RU" sz="2400" dirty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Плани</a:t>
            </a:r>
            <a:r>
              <a:rPr lang="ru-RU" sz="2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на </a:t>
            </a:r>
            <a:r>
              <a:rPr lang="ru-RU" sz="24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2021 </a:t>
            </a:r>
            <a:r>
              <a:rPr lang="ru-RU" sz="2400" dirty="0" err="1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рік</a:t>
            </a:r>
            <a:endParaRPr lang="ru-RU" sz="2400" dirty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51062" y="3852013"/>
            <a:ext cx="7863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>
                <a:solidFill>
                  <a:schemeClr val="bg1"/>
                </a:solidFill>
                <a:latin typeface="Vinnytsia Sans" panose="00000500000000000000" pitchFamily="50" charset="0"/>
              </a:rPr>
              <a:t>фото</a:t>
            </a:r>
            <a:endParaRPr lang="uk-UA" sz="1600" dirty="0">
              <a:solidFill>
                <a:schemeClr val="bg1"/>
              </a:solidFill>
              <a:latin typeface="Vinnytsia Sans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866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70845" y="111942"/>
            <a:ext cx="5934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Інформаційна довідка</a:t>
            </a:r>
            <a:endParaRPr lang="uk-UA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2"/>
          <p:cNvSpPr txBox="1">
            <a:spLocks/>
          </p:cNvSpPr>
          <p:nvPr/>
        </p:nvSpPr>
        <p:spPr>
          <a:xfrm>
            <a:off x="347879" y="1284545"/>
            <a:ext cx="4828277" cy="3001706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§"/>
            </a:pPr>
            <a:r>
              <a:rPr lang="uk-UA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uk-UA" sz="1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Комплекс спортивних  споруд включає:</a:t>
            </a:r>
          </a:p>
          <a:p>
            <a:pPr lvl="1" algn="just">
              <a:buFont typeface="Wingdings" pitchFamily="2" charset="2"/>
              <a:buChar char="§"/>
            </a:pPr>
            <a:r>
              <a:rPr lang="uk-UA" sz="1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Центральний міський стадіон</a:t>
            </a:r>
          </a:p>
          <a:p>
            <a:pPr lvl="1" algn="just">
              <a:buFont typeface="Wingdings" pitchFamily="2" charset="2"/>
              <a:buChar char="§"/>
            </a:pPr>
            <a:r>
              <a:rPr lang="uk-UA" sz="1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Стадіон “Темп”</a:t>
            </a:r>
          </a:p>
          <a:p>
            <a:pPr lvl="1" algn="just">
              <a:buFont typeface="Wingdings" pitchFamily="2" charset="2"/>
              <a:buChar char="§"/>
            </a:pPr>
            <a:r>
              <a:rPr lang="uk-UA" sz="1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Стадіон по вул. Ватутіна</a:t>
            </a:r>
          </a:p>
          <a:p>
            <a:pPr lvl="1" algn="just">
              <a:buFont typeface="Wingdings" pitchFamily="2" charset="2"/>
              <a:buChar char="§"/>
            </a:pPr>
            <a:r>
              <a:rPr lang="uk-UA" sz="1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Допоміжні споруди</a:t>
            </a:r>
          </a:p>
          <a:p>
            <a:pPr lvl="1" algn="just">
              <a:buFont typeface="Wingdings" pitchFamily="2" charset="2"/>
              <a:buChar char="§"/>
            </a:pPr>
            <a:r>
              <a:rPr lang="uk-UA" sz="1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Стадіон </a:t>
            </a:r>
            <a:r>
              <a:rPr lang="uk-UA" sz="1600" dirty="0" err="1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смт</a:t>
            </a:r>
            <a:r>
              <a:rPr lang="uk-UA" sz="1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. Десна</a:t>
            </a:r>
          </a:p>
          <a:p>
            <a:pPr>
              <a:buFont typeface="Wingdings" pitchFamily="2" charset="2"/>
              <a:buChar char="§"/>
            </a:pPr>
            <a:r>
              <a:rPr lang="uk-UA" sz="1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Місткість центрального стадіону – </a:t>
            </a:r>
          </a:p>
          <a:p>
            <a:pPr marL="0" indent="0">
              <a:buNone/>
            </a:pPr>
            <a:r>
              <a:rPr lang="uk-UA" sz="16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uk-UA" sz="1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  24 000 </a:t>
            </a:r>
          </a:p>
          <a:p>
            <a:pPr algn="just">
              <a:buFont typeface="Wingdings" pitchFamily="2" charset="2"/>
              <a:buChar char="§"/>
            </a:pPr>
            <a:r>
              <a:rPr lang="uk-UA" sz="1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Стадіон відкритий для мешканців міста щоденно</a:t>
            </a:r>
            <a:r>
              <a:rPr lang="en-US" sz="1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uk-UA" sz="1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з 6-00 до 21-00, крім неділі</a:t>
            </a:r>
          </a:p>
        </p:txBody>
      </p:sp>
      <p:pic>
        <p:nvPicPr>
          <p:cNvPr id="6" name="Picture 6" descr="C:\Users\Public\Pictures\Sample Pictures\стаді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179" y="807659"/>
            <a:ext cx="2950481" cy="1755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Картинки по запросу &quot;бокс центральний міський стадион вінниця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Картинки по запросу &quot;бокс центральний міський стадион вінниця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Картинки по запросу &quot;бокс центральний міський стадион вінниця&quot;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181" y="2683798"/>
            <a:ext cx="2950479" cy="1775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9085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41950" y="237766"/>
            <a:ext cx="5934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Звіт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році</a:t>
            </a:r>
            <a:endParaRPr lang="uk-UA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 txBox="1">
            <a:spLocks/>
          </p:cNvSpPr>
          <p:nvPr/>
        </p:nvSpPr>
        <p:spPr>
          <a:xfrm>
            <a:off x="670400" y="813876"/>
            <a:ext cx="3819958" cy="4003053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uk-UA" sz="1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У 2020 році були проведені наступні спортивні заходи:</a:t>
            </a:r>
          </a:p>
          <a:p>
            <a:pPr algn="just">
              <a:buFont typeface="Wingdings" pitchFamily="2" charset="2"/>
              <a:buChar char="§"/>
            </a:pPr>
            <a:r>
              <a:rPr lang="uk-UA" sz="1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Чемпіонат </a:t>
            </a:r>
            <a:r>
              <a:rPr lang="uk-UA" sz="1600" dirty="0" err="1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м.Вінниці</a:t>
            </a:r>
            <a:r>
              <a:rPr lang="uk-UA" sz="1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з футболу (вища та І ліга) всього 18 команд - </a:t>
            </a:r>
            <a:r>
              <a:rPr lang="en-US" sz="1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9</a:t>
            </a:r>
            <a:r>
              <a:rPr lang="uk-UA" sz="1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2 футбольних матчі на полях ЦМС та «Інтеграл».</a:t>
            </a:r>
          </a:p>
          <a:p>
            <a:pPr algn="just">
              <a:buFont typeface="Wingdings" pitchFamily="2" charset="2"/>
              <a:buChar char="§"/>
            </a:pPr>
            <a:r>
              <a:rPr lang="uk-UA" sz="1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Чемпіонат </a:t>
            </a:r>
            <a:r>
              <a:rPr lang="uk-UA" sz="16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та Кубок України </a:t>
            </a:r>
            <a:r>
              <a:rPr lang="uk-UA" sz="1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з футболу серед професійних команд  (11 команд) - 15 футбольних матчів.</a:t>
            </a:r>
          </a:p>
          <a:p>
            <a:pPr algn="just">
              <a:buFont typeface="Wingdings" pitchFamily="2" charset="2"/>
              <a:buChar char="§"/>
            </a:pPr>
            <a:r>
              <a:rPr lang="uk-UA" sz="1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Чемпіонати м. Вінниці та Вінницької області з боротьби, боксу, важкої атлетики  (січень-грудень)</a:t>
            </a:r>
            <a:r>
              <a:rPr lang="en-US" sz="1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– 40</a:t>
            </a:r>
            <a:r>
              <a:rPr lang="uk-UA" sz="1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.</a:t>
            </a:r>
          </a:p>
          <a:p>
            <a:pPr algn="just">
              <a:buFont typeface="Wingdings" pitchFamily="2" charset="2"/>
              <a:buChar char="§"/>
            </a:pPr>
            <a:r>
              <a:rPr lang="uk-UA" sz="1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Чемпіонат України з футболу серед воїнів АТО (жовтень).</a:t>
            </a:r>
          </a:p>
        </p:txBody>
      </p:sp>
      <p:pic>
        <p:nvPicPr>
          <p:cNvPr id="1026" name="Picture 2" descr="F:\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683" y="822541"/>
            <a:ext cx="2928265" cy="1761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683" y="2693191"/>
            <a:ext cx="3030677" cy="1937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224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09964" y="186947"/>
            <a:ext cx="5934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Звіт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році</a:t>
            </a:r>
            <a:endParaRPr lang="uk-UA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 txBox="1">
            <a:spLocks/>
          </p:cNvSpPr>
          <p:nvPr/>
        </p:nvSpPr>
        <p:spPr bwMode="auto">
          <a:xfrm>
            <a:off x="492579" y="1096964"/>
            <a:ext cx="3041196" cy="1195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latinLnBrk="0" hangingPunct="1">
              <a:spcBef>
                <a:spcPts val="700"/>
              </a:spcBef>
              <a:spcAft>
                <a:spcPct val="0"/>
              </a:spcAft>
              <a:buSzPct val="95000"/>
              <a:buFontTx/>
              <a:buNone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9775" indent="-285750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"/>
              <a:defRPr kumimoji="0" lang="ru-RU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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475" indent="-228600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A28E6A"/>
              </a:buClr>
              <a:buFont typeface="Wingdings 3" pitchFamily="18" charset="2"/>
              <a:buChar char=""/>
              <a:defRPr kumimoji="0"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138" indent="-209550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A28E6A"/>
              </a:buClr>
              <a:buFont typeface="Wingdings 2" pitchFamily="18" charset="2"/>
              <a:buChar char=""/>
              <a:defRPr kumimoji="0"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lang="ru-RU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lang="ru-RU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lang="ru-RU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uk-UA" sz="16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В липні </a:t>
            </a:r>
            <a:r>
              <a:rPr lang="uk-UA" sz="1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20</a:t>
            </a:r>
            <a:r>
              <a:rPr lang="en-US" sz="1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20</a:t>
            </a:r>
            <a:r>
              <a:rPr lang="uk-UA" sz="1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uk-UA" sz="16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року на  ЦМС </a:t>
            </a:r>
            <a:r>
              <a:rPr lang="uk-UA" sz="1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проведений щорічний </a:t>
            </a:r>
            <a:r>
              <a:rPr lang="uk-UA" sz="16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футбольний турнір «Кубок Героїв </a:t>
            </a:r>
            <a:r>
              <a:rPr lang="uk-UA" sz="1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Спецназу».</a:t>
            </a:r>
            <a:endParaRPr lang="uk-UA" sz="1600" dirty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uk-UA" sz="1800" dirty="0" smtClean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/>
            <a:r>
              <a:rPr lang="uk-UA" sz="18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</a:p>
        </p:txBody>
      </p:sp>
      <p:pic>
        <p:nvPicPr>
          <p:cNvPr id="2050" name="Picture 2" descr="У Вінниці спецпризначенці зіграли у футбол за &quot;Кубок героїв спецназ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426" y="936966"/>
            <a:ext cx="5295900" cy="3452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795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8127" y="197865"/>
            <a:ext cx="5934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Звіт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році</a:t>
            </a:r>
            <a:endParaRPr lang="uk-UA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 txBox="1">
            <a:spLocks/>
          </p:cNvSpPr>
          <p:nvPr/>
        </p:nvSpPr>
        <p:spPr bwMode="auto">
          <a:xfrm>
            <a:off x="293767" y="739431"/>
            <a:ext cx="4751614" cy="185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latinLnBrk="0" hangingPunct="1">
              <a:spcBef>
                <a:spcPts val="700"/>
              </a:spcBef>
              <a:spcAft>
                <a:spcPct val="0"/>
              </a:spcAft>
              <a:buSzPct val="95000"/>
              <a:buFontTx/>
              <a:buNone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9775" indent="-285750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"/>
              <a:defRPr kumimoji="0" lang="ru-RU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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475" indent="-228600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A28E6A"/>
              </a:buClr>
              <a:buFont typeface="Wingdings 3" pitchFamily="18" charset="2"/>
              <a:buChar char=""/>
              <a:defRPr kumimoji="0"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138" indent="-209550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A28E6A"/>
              </a:buClr>
              <a:buFont typeface="Wingdings 2" pitchFamily="18" charset="2"/>
              <a:buChar char=""/>
              <a:defRPr kumimoji="0"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lang="ru-RU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lang="ru-RU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lang="ru-RU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Wingdings" pitchFamily="2" charset="2"/>
              <a:buChar char="§"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 За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кошти міського бюджету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проведено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капітальний ремонт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частини мережі опалення Центрального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міського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стадіону. </a:t>
            </a:r>
          </a:p>
          <a:p>
            <a:pPr>
              <a:buFont typeface="Wingdings" pitchFamily="2" charset="2"/>
              <a:buChar char="§"/>
            </a:pP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 По програмі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«Бюджету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громадських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ініціатив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Вінницької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міської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 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територіальної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громади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було проведено капітальний ремонт волейбольного майданчика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та передано на баланс ЦМС.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uk-UA" sz="1800" dirty="0" smtClean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/>
            <a:r>
              <a:rPr lang="uk-UA" sz="18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381" y="2794000"/>
            <a:ext cx="3629938" cy="208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381" y="782640"/>
            <a:ext cx="3629938" cy="1967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D:\PRO\2021\Презентація діяльність за 2020 рік\Фото ЦМС\IMG-d9449091016d3b90baebf27755740b1c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07" y="2728956"/>
            <a:ext cx="4386261" cy="208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3225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81364" y="186946"/>
            <a:ext cx="5934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Звіт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році</a:t>
            </a:r>
            <a:endParaRPr lang="uk-UA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 txBox="1">
            <a:spLocks/>
          </p:cNvSpPr>
          <p:nvPr/>
        </p:nvSpPr>
        <p:spPr bwMode="auto">
          <a:xfrm>
            <a:off x="365557" y="1001490"/>
            <a:ext cx="3420007" cy="3240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latinLnBrk="0" hangingPunct="1">
              <a:spcBef>
                <a:spcPts val="700"/>
              </a:spcBef>
              <a:spcAft>
                <a:spcPct val="0"/>
              </a:spcAft>
              <a:buSzPct val="95000"/>
              <a:buFontTx/>
              <a:buNone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9775" indent="-285750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"/>
              <a:defRPr kumimoji="0" lang="ru-RU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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475" indent="-228600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A28E6A"/>
              </a:buClr>
              <a:buFont typeface="Wingdings 3" pitchFamily="18" charset="2"/>
              <a:buChar char=""/>
              <a:defRPr kumimoji="0"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138" indent="-209550" algn="l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A28E6A"/>
              </a:buClr>
              <a:buFont typeface="Wingdings 2" pitchFamily="18" charset="2"/>
              <a:buChar char=""/>
              <a:defRPr kumimoji="0"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lang="ru-RU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lang="ru-RU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lang="ru-RU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Wingdings" pitchFamily="2" charset="2"/>
              <a:buChar char="§"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Проведено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аварійний ремонт мережі опалення та водогону ЦМС на загальну суму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5,0 тис. грн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Проведено поточний ремонт спортивних залів боротьби та боксу, суддівської кімнати, вестибюлю</a:t>
            </a:r>
          </a:p>
          <a:p>
            <a:pPr>
              <a:buFont typeface="Wingdings" pitchFamily="2" charset="2"/>
              <a:buChar char="§"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Виконаний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поточний ремонт паркану стадіону з вул. </a:t>
            </a:r>
            <a:r>
              <a:rPr lang="uk-UA" sz="1600" dirty="0" err="1">
                <a:latin typeface="Times New Roman" pitchFamily="18" charset="0"/>
                <a:cs typeface="Times New Roman" pitchFamily="18" charset="0"/>
              </a:rPr>
              <a:t>Замостянська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uk-UA" sz="1800" dirty="0" smtClean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/>
            <a:r>
              <a:rPr lang="uk-UA" sz="18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</a:p>
        </p:txBody>
      </p:sp>
      <p:pic>
        <p:nvPicPr>
          <p:cNvPr id="5" name="Рисунок 9" descr="C:\Users\User\Desktop\ФОТО ЦМС\Паркан\DSCN25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838528"/>
            <a:ext cx="2526868" cy="1989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564" y="810992"/>
            <a:ext cx="2653336" cy="2017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D:\PRO\2021\Презентація діяльність за 2020 рік\Фото ЦМС\IMG-65356f3e35ea7dba009369a4abfde4c1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564" y="2828444"/>
            <a:ext cx="2653336" cy="180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PRO\2021\Презентація діяльність за 2020 рік\Фото ЦМС\IMG-a90c923881252ba42777af22333e3a8f-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2828444"/>
            <a:ext cx="2516420" cy="180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664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/>
          </p:cNvSpPr>
          <p:nvPr/>
        </p:nvSpPr>
        <p:spPr>
          <a:xfrm>
            <a:off x="1113290" y="1145948"/>
            <a:ext cx="6993845" cy="3001509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§"/>
            </a:pPr>
            <a:r>
              <a:rPr lang="uk-UA" sz="1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За 2020 рік чистий </a:t>
            </a:r>
            <a:r>
              <a:rPr lang="uk-UA" sz="16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дохід становить 1605,0 тис. грн</a:t>
            </a:r>
            <a:r>
              <a:rPr lang="uk-UA" sz="1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., що менше на </a:t>
            </a:r>
            <a:r>
              <a:rPr lang="uk-UA" sz="1600" b="1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24,8%</a:t>
            </a:r>
            <a:r>
              <a:rPr lang="uk-UA" sz="16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порівняно з аналогічним періодом 201</a:t>
            </a:r>
            <a:r>
              <a:rPr lang="en-US" sz="16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9</a:t>
            </a:r>
            <a:r>
              <a:rPr lang="uk-UA" sz="16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року. (2133,9 тис. грн.)</a:t>
            </a:r>
          </a:p>
          <a:p>
            <a:pPr algn="just">
              <a:buFont typeface="Wingdings" pitchFamily="2" charset="2"/>
              <a:buChar char="§"/>
            </a:pPr>
            <a:r>
              <a:rPr lang="uk-UA" sz="1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Основним джерелом доходів є відшкодування експлуатаційних витрат МДЮСШ, послуги автостоянки.</a:t>
            </a:r>
          </a:p>
          <a:p>
            <a:pPr algn="just">
              <a:buFont typeface="Wingdings" pitchFamily="2" charset="2"/>
              <a:buChar char="§"/>
            </a:pPr>
            <a:r>
              <a:rPr lang="uk-UA" sz="1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Відшкодування експлуатаційних витрат орендарями становить 570,0 тис. грн., що на </a:t>
            </a:r>
            <a:r>
              <a:rPr lang="uk-UA" sz="1600" b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11,0</a:t>
            </a:r>
            <a:r>
              <a:rPr lang="uk-UA" sz="16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% </a:t>
            </a:r>
            <a:r>
              <a:rPr lang="uk-UA" sz="1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менше порівняно з минулим роком у зв'язку з введенням карантинних обмежень.</a:t>
            </a:r>
          </a:p>
          <a:p>
            <a:pPr algn="just">
              <a:buFont typeface="Wingdings" pitchFamily="2" charset="2"/>
              <a:buChar char="§"/>
            </a:pPr>
            <a:r>
              <a:rPr lang="uk-UA" sz="1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В порівнянні з 2019 роком збільшилась дотація міської ради на</a:t>
            </a:r>
            <a:r>
              <a:rPr lang="uk-UA" sz="16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uk-UA" sz="1600" b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20,3%</a:t>
            </a:r>
            <a:r>
              <a:rPr lang="uk-UA" sz="1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(303,6 </a:t>
            </a:r>
            <a:r>
              <a:rPr lang="uk-UA" sz="16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тис. </a:t>
            </a:r>
            <a:r>
              <a:rPr lang="uk-UA" sz="1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грн.) для відшкодування енергоносіїв. </a:t>
            </a:r>
            <a:endParaRPr lang="uk-UA" sz="1600" b="1" dirty="0" smtClean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uk-UA" sz="1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Фактичні витрати підприємства становлять 3</a:t>
            </a:r>
            <a:r>
              <a:rPr lang="en-US" sz="1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113</a:t>
            </a:r>
            <a:r>
              <a:rPr lang="uk-UA" sz="1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,</a:t>
            </a:r>
            <a:r>
              <a:rPr lang="en-US" sz="16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8</a:t>
            </a:r>
            <a:r>
              <a:rPr lang="uk-UA" sz="1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тис. грн., що на </a:t>
            </a:r>
            <a:r>
              <a:rPr lang="uk-UA" sz="1600" b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1</a:t>
            </a:r>
            <a:r>
              <a:rPr lang="en-US" sz="1600" b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5</a:t>
            </a:r>
            <a:r>
              <a:rPr lang="uk-UA" sz="1600" b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,</a:t>
            </a:r>
            <a:r>
              <a:rPr lang="en-US" sz="1600" b="1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2</a:t>
            </a:r>
            <a:r>
              <a:rPr lang="uk-UA" sz="1600" b="1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%</a:t>
            </a:r>
            <a:r>
              <a:rPr lang="uk-UA" sz="160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 </a:t>
            </a:r>
            <a:r>
              <a:rPr lang="uk-UA" sz="1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менше порівняно </a:t>
            </a:r>
            <a:r>
              <a:rPr lang="uk-UA" sz="16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з минулим роком</a:t>
            </a:r>
            <a:r>
              <a:rPr lang="uk-UA" sz="1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.</a:t>
            </a:r>
            <a:endParaRPr lang="uk-UA" sz="1600" dirty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42870" y="481088"/>
            <a:ext cx="5934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Фінансовий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стан</a:t>
            </a:r>
            <a:endParaRPr lang="uk-UA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037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/>
          </p:cNvSpPr>
          <p:nvPr/>
        </p:nvSpPr>
        <p:spPr>
          <a:xfrm>
            <a:off x="539750" y="1022349"/>
            <a:ext cx="7778750" cy="3579133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§"/>
            </a:pPr>
            <a:r>
              <a:rPr lang="uk-UA" sz="1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В рамках покращення фінансового стану зменшити витрати практично неможливо:</a:t>
            </a:r>
          </a:p>
          <a:p>
            <a:pPr lvl="1" algn="just">
              <a:buFont typeface="Wingdings" pitchFamily="2" charset="2"/>
              <a:buChar char="§"/>
            </a:pPr>
            <a:r>
              <a:rPr lang="uk-UA" sz="1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Середня заробітна плата складає 7445</a:t>
            </a:r>
            <a:r>
              <a:rPr lang="uk-UA" sz="1600" b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uk-UA" sz="1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грн./міс.</a:t>
            </a:r>
          </a:p>
          <a:p>
            <a:pPr lvl="1" algn="just">
              <a:buFont typeface="Wingdings" pitchFamily="2" charset="2"/>
              <a:buChar char="§"/>
            </a:pPr>
            <a:r>
              <a:rPr lang="uk-UA" sz="1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Опалювальна площа приміщень  стадіону 4474,7</a:t>
            </a:r>
            <a:r>
              <a:rPr lang="en-US" sz="1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uk-UA" sz="1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м</a:t>
            </a:r>
            <a:r>
              <a:rPr lang="uk-UA" sz="1600" baseline="300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2</a:t>
            </a:r>
            <a:r>
              <a:rPr lang="uk-UA" sz="1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, проте не всі приміщення, які опалюються, здані в оренду. </a:t>
            </a:r>
          </a:p>
          <a:p>
            <a:pPr lvl="1" algn="just">
              <a:buFont typeface="Wingdings" pitchFamily="2" charset="2"/>
              <a:buChar char="§"/>
            </a:pPr>
            <a:r>
              <a:rPr lang="uk-UA" sz="1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Комунікації водо-, теплопостачання в зношеному стані, постійно потребують ремонту.</a:t>
            </a:r>
          </a:p>
          <a:p>
            <a:pPr algn="just">
              <a:buFont typeface="Wingdings" pitchFamily="2" charset="2"/>
              <a:buChar char="§"/>
            </a:pPr>
            <a:r>
              <a:rPr lang="uk-UA" sz="1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Дохідна частина може бути збільшена за рахунок:</a:t>
            </a:r>
          </a:p>
          <a:p>
            <a:pPr lvl="1" algn="just">
              <a:buFont typeface="Wingdings" pitchFamily="2" charset="2"/>
              <a:buChar char="§"/>
            </a:pPr>
            <a:r>
              <a:rPr lang="uk-UA" sz="1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Оренд</a:t>
            </a:r>
            <a:r>
              <a:rPr lang="ru-RU" sz="16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и</a:t>
            </a:r>
            <a:r>
              <a:rPr lang="uk-UA" sz="1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футбольного поля професійній команді за ринковими цінами.</a:t>
            </a:r>
          </a:p>
          <a:p>
            <a:pPr lvl="1" algn="just">
              <a:buFont typeface="Wingdings" pitchFamily="2" charset="2"/>
              <a:buChar char="§"/>
            </a:pPr>
            <a:r>
              <a:rPr lang="uk-UA" sz="1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Реалізації проекту футбольного поля з штучним покриттям.</a:t>
            </a:r>
          </a:p>
          <a:p>
            <a:pPr lvl="1" algn="just">
              <a:buFont typeface="Wingdings" pitchFamily="2" charset="2"/>
              <a:buChar char="§"/>
            </a:pPr>
            <a:r>
              <a:rPr lang="uk-UA" sz="1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Облаштування літнього майданчика-кафе.</a:t>
            </a:r>
          </a:p>
          <a:p>
            <a:pPr lvl="1" algn="just">
              <a:buFont typeface="Wingdings" pitchFamily="2" charset="2"/>
              <a:buChar char="§"/>
            </a:pPr>
            <a:r>
              <a:rPr lang="uk-UA" sz="1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Проведення концертів та культурно-масових заходів.</a:t>
            </a:r>
          </a:p>
        </p:txBody>
      </p:sp>
      <p:sp>
        <p:nvSpPr>
          <p:cNvPr id="2" name="AutoShape 2" descr="Картинки по запросу &quot;фінансовий аналіз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642869" y="321885"/>
            <a:ext cx="5934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Статистика 2020 року</a:t>
            </a:r>
            <a:endParaRPr lang="uk-UA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351584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troducingPowerPoint2007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3000"/>
                <a:satMod val="200000"/>
              </a:schemeClr>
              <a:schemeClr val="phClr">
                <a:tint val="78000"/>
                <a:satMod val="230000"/>
              </a:schemeClr>
            </a:duotone>
          </a:blip>
          <a:tile tx="0" ty="0" sx="90000" sy="90000" flip="none" algn="t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quity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802</TotalTime>
  <Words>631</Words>
  <Application>Microsoft Office PowerPoint</Application>
  <PresentationFormat>Экран (16:9)</PresentationFormat>
  <Paragraphs>78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Тема Office</vt:lpstr>
      <vt:lpstr>IntroducingPowerPoint2007</vt:lpstr>
      <vt:lpstr>Презентація  центрального Міського  стадіону 2020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Мірчук Сергій Валерійович</dc:creator>
  <cp:lastModifiedBy>User</cp:lastModifiedBy>
  <cp:revision>56</cp:revision>
  <dcterms:created xsi:type="dcterms:W3CDTF">2020-06-23T09:28:56Z</dcterms:created>
  <dcterms:modified xsi:type="dcterms:W3CDTF">2021-11-03T12:27:56Z</dcterms:modified>
</cp:coreProperties>
</file>